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190" autoAdjust="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1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BE56-EE12-A068-7411-268FC106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20719-7949-65F4-8567-807B82470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93F43-CD27-67E6-F270-891B76509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49705-963A-05A0-9B13-88F583F8A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0C58-30EB-33E3-EF44-3DB9F34A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FC2EB-83B8-88ED-F0B3-6821DDF2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76099-BC16-C0D6-F315-4BC62070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CDA9-0E55-9774-8481-CF12B566A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48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A155-0859-F2CC-A345-55D6207F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E583F-BEFD-6DD1-ECB9-E0C14576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35B20-B7B1-88E1-6E6D-2D7C97C6D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A1F5-D943-7DBD-EAF6-79A2FF602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01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D23A-7A24-D5F0-0516-A1D64FFE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63BC1-5DFE-8FA4-1413-E33597F8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82184-4F7D-6F2F-263C-C6681DEA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BB31-9976-2511-D035-7DEBF35F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27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5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F830B-382D-4FD6-434E-0BBDCF5E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96566-B6F3-EC01-B4A3-3FB85FCCD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399BA-F3EB-A22D-A4FF-0C2EFD0C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6BCB-BBD4-7CE0-64D2-8A144E82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3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792D-C446-A432-47BF-358D3377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64D56-752E-AAB8-FA6C-6D6DCD316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E22E6-5FEC-279A-D1E5-BD37553B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DA503-B28B-DAF6-06B1-25C3B157A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90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7E67-3BFC-BDEF-8A87-69915E02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C607F-B2C3-67D4-ECF1-8B50363C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65FB2-1C9D-4050-EC01-3E319959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A3AD-C1FB-EA75-B7B4-E8A6244F1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0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www.swiggy.com/" TargetMode="External"/><Relationship Id="rId4" Type="http://schemas.openxmlformats.org/officeDocument/2006/relationships/hyperlink" Target="https://www.zomato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0270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3528884"/>
            <a:ext cx="9730154" cy="1929379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CanKiet: Online Canteen System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Nilesh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Agrahari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202410116100134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Nancy Gupta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202410116100130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Raikwar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202410116100135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156700" y="5634038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Divya Singhal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5E0D-1D75-E91F-E75B-C4DDF801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420837" y="2630659"/>
            <a:ext cx="9284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Zomato: </a:t>
            </a:r>
            <a:r>
              <a:rPr lang="en-US" sz="2400" dirty="0">
                <a:hlinkClick r:id="rId4"/>
              </a:rPr>
              <a:t>https://www.zomato.com/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Swiggy: </a:t>
            </a:r>
            <a:r>
              <a:rPr lang="en-US" sz="2400" dirty="0">
                <a:hlinkClick r:id="rId5"/>
              </a:rPr>
              <a:t>https://www.swiggy.com/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Github:  </a:t>
            </a:r>
            <a:r>
              <a:rPr lang="en-US" sz="2400" dirty="0">
                <a:hlinkClick r:id="rId6"/>
              </a:rPr>
              <a:t>https://github.com/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Lucidchart:  </a:t>
            </a:r>
            <a:r>
              <a:rPr lang="en-US" sz="2400" dirty="0">
                <a:hlinkClick r:id="rId3" action="ppaction://hlinksldjump"/>
              </a:rPr>
              <a:t>https://www.lucidchart.com/pages/?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Freepik:  </a:t>
            </a:r>
            <a:r>
              <a:rPr lang="en-US" sz="2400" dirty="0">
                <a:hlinkClick r:id="rId3" action="ppaction://hlinksldjump"/>
              </a:rPr>
              <a:t>https://www.freepik.com/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97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915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234780"/>
            <a:ext cx="10725443" cy="4912799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 Hardware and Software Requirements)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102F-978C-3EAF-61E2-60C25A98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5F62-65DD-AD75-A67D-7D11353D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effectLst/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Introduction</a:t>
            </a:r>
            <a:endParaRPr lang="en-IN" b="1" dirty="0"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pic>
        <p:nvPicPr>
          <p:cNvPr id="6" name="Picture 5" descr="iqbal-pohan-tbMdGihkofA-unspla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012"/>
            <a:ext cx="4698609" cy="5586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896561" y="2250831"/>
            <a:ext cx="6733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ea typeface="Segoe UI Black" pitchFamily="34" charset="0"/>
                <a:cs typeface="Times New Roman" pitchFamily="18" charset="0"/>
              </a:rPr>
              <a:t>The Online Canteen system is a digital platform that       simplifies food ordering within institutional settings.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ea typeface="Segoe UI Black" pitchFamily="34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ea typeface="Segoe UI Black" pitchFamily="34" charset="0"/>
                <a:cs typeface="Times New Roman" pitchFamily="18" charset="0"/>
              </a:rPr>
              <a:t>Users can browse menus, place orders, and make payments online, minimizing queues and manual transactions.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ea typeface="Segoe UI Black" pitchFamily="34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ea typeface="Segoe UI Black" pitchFamily="34" charset="0"/>
                <a:cs typeface="Times New Roman" pitchFamily="18" charset="0"/>
              </a:rPr>
              <a:t>The system aims to streamline operations, reduce food wastage, and enhance the overall canteen experience.</a:t>
            </a:r>
          </a:p>
        </p:txBody>
      </p:sp>
    </p:spTree>
    <p:extLst>
      <p:ext uri="{BB962C8B-B14F-4D97-AF65-F5344CB8AC3E}">
        <p14:creationId xmlns:p14="http://schemas.microsoft.com/office/powerpoint/2010/main" val="21156228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A0FE-3324-1AC2-EBAA-076DFFF4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7DF6-5F84-CA0C-90EA-F70F26C4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257" y="1466053"/>
            <a:ext cx="71584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E-commerce &amp; Food Ordering Systems: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Studies emphasize the importance of convenience and user experience in online food services (Jain et al., 2020).</a:t>
            </a:r>
          </a:p>
          <a:p>
            <a:pPr algn="just"/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Canteen Management: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Research highlights   inefficiencies in traditional canteens, recommending digital solutions for better management (Kumar &amp; Sharma, 2018).</a:t>
            </a:r>
          </a:p>
          <a:p>
            <a:pPr algn="just"/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Payment Systems &amp; Security: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Secure payment gateways are critical to building user trust in online platforms (Patel &amp; Mehta, 2020).</a:t>
            </a:r>
          </a:p>
          <a:p>
            <a:pPr algn="just"/>
            <a:endParaRPr lang="en-US" b="1" dirty="0">
              <a:latin typeface="Arial Rounded MT Bold" pitchFamily="34" charset="0"/>
            </a:endParaRPr>
          </a:p>
        </p:txBody>
      </p:sp>
      <p:pic>
        <p:nvPicPr>
          <p:cNvPr id="6" name="Picture 5" descr="237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55" y="1319349"/>
            <a:ext cx="4607445" cy="5538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782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EBDE-A511-E80F-D5E9-0604A420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1A3-3948-4147-3AEF-34640B4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14">
            <a:extLst>
              <a:ext uri="{FF2B5EF4-FFF2-40B4-BE49-F238E27FC236}">
                <a16:creationId xmlns:a16="http://schemas.microsoft.com/office/drawing/2014/main" id="{DA98FC0C-02AB-4BDB-B937-278B5D3BB5D8}"/>
              </a:ext>
            </a:extLst>
          </p:cNvPr>
          <p:cNvSpPr/>
          <p:nvPr/>
        </p:nvSpPr>
        <p:spPr>
          <a:xfrm>
            <a:off x="4103442" y="455706"/>
            <a:ext cx="3816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altLang="ko-KR" sz="4000" dirty="0">
              <a:solidFill>
                <a:schemeClr val="bg2">
                  <a:lumMod val="10000"/>
                </a:schemeClr>
              </a:solidFill>
              <a:latin typeface="+mj-lt"/>
              <a:ea typeface="나눔바른고딕 Light"/>
            </a:endParaRPr>
          </a:p>
        </p:txBody>
      </p:sp>
      <p:pic>
        <p:nvPicPr>
          <p:cNvPr id="41" name="Picture 40" descr="Wavy_Bus-36_Single-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66092"/>
            <a:ext cx="4543866" cy="5591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 rot="10800000" flipV="1">
            <a:off x="4688114" y="1733067"/>
            <a:ext cx="7170057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To develop an efficient and user-friendly platform for canteen operations.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To automate the ordering, payment, and inventory management processes.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To reduce food wastage by using real-time demand forecasting.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To improve customer satisfaction by minimizing waiting time and enhancing service quality </a:t>
            </a:r>
          </a:p>
        </p:txBody>
      </p:sp>
    </p:spTree>
    <p:extLst>
      <p:ext uri="{BB962C8B-B14F-4D97-AF65-F5344CB8AC3E}">
        <p14:creationId xmlns:p14="http://schemas.microsoft.com/office/powerpoint/2010/main" val="1442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AADA-7FF4-FCD4-6A4B-012DAB5D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Technology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Free-form: Shape 50">
            <a:extLst>
              <a:ext uri="{FF2B5EF4-FFF2-40B4-BE49-F238E27FC236}">
                <a16:creationId xmlns:a16="http://schemas.microsoft.com/office/drawing/2014/main" id="{F86A215B-08E8-46CA-9706-39B059E124C5}"/>
              </a:ext>
            </a:extLst>
          </p:cNvPr>
          <p:cNvSpPr/>
          <p:nvPr/>
        </p:nvSpPr>
        <p:spPr>
          <a:xfrm>
            <a:off x="6027873" y="1262557"/>
            <a:ext cx="1512000" cy="1512000"/>
          </a:xfrm>
          <a:custGeom>
            <a:avLst/>
            <a:gdLst>
              <a:gd name="connsiteX0" fmla="*/ 0 w 997784"/>
              <a:gd name="connsiteY0" fmla="*/ 498892 h 997784"/>
              <a:gd name="connsiteX1" fmla="*/ 498892 w 997784"/>
              <a:gd name="connsiteY1" fmla="*/ 0 h 997784"/>
              <a:gd name="connsiteX2" fmla="*/ 997784 w 997784"/>
              <a:gd name="connsiteY2" fmla="*/ 498892 h 997784"/>
              <a:gd name="connsiteX3" fmla="*/ 498892 w 997784"/>
              <a:gd name="connsiteY3" fmla="*/ 997784 h 997784"/>
              <a:gd name="connsiteX4" fmla="*/ 0 w 997784"/>
              <a:gd name="connsiteY4" fmla="*/ 498892 h 99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784" h="997784">
                <a:moveTo>
                  <a:pt x="0" y="498892"/>
                </a:moveTo>
                <a:cubicBezTo>
                  <a:pt x="0" y="223362"/>
                  <a:pt x="223362" y="0"/>
                  <a:pt x="498892" y="0"/>
                </a:cubicBezTo>
                <a:cubicBezTo>
                  <a:pt x="774422" y="0"/>
                  <a:pt x="997784" y="223362"/>
                  <a:pt x="997784" y="498892"/>
                </a:cubicBezTo>
                <a:cubicBezTo>
                  <a:pt x="997784" y="774422"/>
                  <a:pt x="774422" y="997784"/>
                  <a:pt x="498892" y="997784"/>
                </a:cubicBezTo>
                <a:cubicBezTo>
                  <a:pt x="223362" y="997784"/>
                  <a:pt x="0" y="774422"/>
                  <a:pt x="0" y="498892"/>
                </a:cubicBezTo>
                <a:close/>
              </a:path>
            </a:pathLst>
          </a:custGeom>
          <a:solidFill>
            <a:srgbClr val="421B00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AF4E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6122" tIns="146122" rIns="146122" bIns="146122" numCol="1" spcCol="1270" anchor="ctr" anchorCtr="0">
            <a:noAutofit/>
          </a:bodyPr>
          <a:lstStyle/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/>
                <a:ea typeface="맑은 고딕"/>
                <a:cs typeface="+mn-cs"/>
              </a:rPr>
              <a:t>SOFTWARE REQUIREMENTS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1" name="Free-form: Shape 52">
            <a:extLst>
              <a:ext uri="{FF2B5EF4-FFF2-40B4-BE49-F238E27FC236}">
                <a16:creationId xmlns:a16="http://schemas.microsoft.com/office/drawing/2014/main" id="{9E357F35-B0DB-403D-BE3D-E672725FE014}"/>
              </a:ext>
            </a:extLst>
          </p:cNvPr>
          <p:cNvSpPr/>
          <p:nvPr/>
        </p:nvSpPr>
        <p:spPr>
          <a:xfrm>
            <a:off x="7072167" y="2205413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rgbClr val="421B00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Web Server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: </a:t>
            </a:r>
            <a:r>
              <a:rPr lang="en-IN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ontserrat"/>
                <a:ea typeface="맑은 고딕"/>
              </a:rPr>
              <a:t>GUNICORN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 </a:t>
            </a:r>
          </a:p>
        </p:txBody>
      </p:sp>
      <p:sp>
        <p:nvSpPr>
          <p:cNvPr id="22" name="Free-form: Shape 53">
            <a:extLst>
              <a:ext uri="{FF2B5EF4-FFF2-40B4-BE49-F238E27FC236}">
                <a16:creationId xmlns:a16="http://schemas.microsoft.com/office/drawing/2014/main" id="{65E9CA69-884F-46AD-9371-079991F88C60}"/>
              </a:ext>
            </a:extLst>
          </p:cNvPr>
          <p:cNvSpPr/>
          <p:nvPr/>
        </p:nvSpPr>
        <p:spPr>
          <a:xfrm>
            <a:off x="7068620" y="3285196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rgbClr val="421B00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UI Technology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: HTML, CSS, JS, 	                 BOOTSTRAP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,  			       TAILWIND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3" name="Free-form: Shape 54">
            <a:extLst>
              <a:ext uri="{FF2B5EF4-FFF2-40B4-BE49-F238E27FC236}">
                <a16:creationId xmlns:a16="http://schemas.microsoft.com/office/drawing/2014/main" id="{D77BAFA9-8F05-4DCF-B27E-3B9BB9E7CB93}"/>
              </a:ext>
            </a:extLst>
          </p:cNvPr>
          <p:cNvSpPr/>
          <p:nvPr/>
        </p:nvSpPr>
        <p:spPr>
          <a:xfrm>
            <a:off x="7072186" y="5444762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rgbClr val="421B00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Back-end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 :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DJANGO</a:t>
            </a:r>
            <a:endParaRPr lang="en-IN" kern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Montserrat"/>
              <a:ea typeface="맑은 고딕"/>
            </a:endParaRPr>
          </a:p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kern="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ontserrat"/>
                <a:ea typeface="맑은 고딕"/>
              </a:rPr>
              <a:t>	        </a:t>
            </a:r>
            <a:r>
              <a:rPr lang="en-IN" sz="1400" kern="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ontserrat"/>
                <a:ea typeface="맑은 고딕"/>
              </a:rPr>
              <a:t>(Python Framework)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4" name="Free-form: Shape 55">
            <a:extLst>
              <a:ext uri="{FF2B5EF4-FFF2-40B4-BE49-F238E27FC236}">
                <a16:creationId xmlns:a16="http://schemas.microsoft.com/office/drawing/2014/main" id="{F751971B-FB09-4147-BA00-3F25FE22EA1D}"/>
              </a:ext>
            </a:extLst>
          </p:cNvPr>
          <p:cNvSpPr/>
          <p:nvPr/>
        </p:nvSpPr>
        <p:spPr>
          <a:xfrm>
            <a:off x="7072167" y="4364979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rgbClr val="421B00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Database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 : MYSQL </a:t>
            </a:r>
          </a:p>
        </p:txBody>
      </p:sp>
      <p:sp>
        <p:nvSpPr>
          <p:cNvPr id="27" name="Free-form: Shape 32">
            <a:extLst>
              <a:ext uri="{FF2B5EF4-FFF2-40B4-BE49-F238E27FC236}">
                <a16:creationId xmlns:a16="http://schemas.microsoft.com/office/drawing/2014/main" id="{1CC33E58-765B-485F-94DB-17447195B1BE}"/>
              </a:ext>
            </a:extLst>
          </p:cNvPr>
          <p:cNvSpPr/>
          <p:nvPr/>
        </p:nvSpPr>
        <p:spPr>
          <a:xfrm>
            <a:off x="798661" y="1277053"/>
            <a:ext cx="1512000" cy="1512000"/>
          </a:xfrm>
          <a:custGeom>
            <a:avLst/>
            <a:gdLst>
              <a:gd name="connsiteX0" fmla="*/ 0 w 997784"/>
              <a:gd name="connsiteY0" fmla="*/ 498892 h 997784"/>
              <a:gd name="connsiteX1" fmla="*/ 498892 w 997784"/>
              <a:gd name="connsiteY1" fmla="*/ 0 h 997784"/>
              <a:gd name="connsiteX2" fmla="*/ 997784 w 997784"/>
              <a:gd name="connsiteY2" fmla="*/ 498892 h 997784"/>
              <a:gd name="connsiteX3" fmla="*/ 498892 w 997784"/>
              <a:gd name="connsiteY3" fmla="*/ 997784 h 997784"/>
              <a:gd name="connsiteX4" fmla="*/ 0 w 997784"/>
              <a:gd name="connsiteY4" fmla="*/ 498892 h 99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784" h="997784">
                <a:moveTo>
                  <a:pt x="0" y="498892"/>
                </a:moveTo>
                <a:cubicBezTo>
                  <a:pt x="0" y="223362"/>
                  <a:pt x="223362" y="0"/>
                  <a:pt x="498892" y="0"/>
                </a:cubicBezTo>
                <a:cubicBezTo>
                  <a:pt x="774422" y="0"/>
                  <a:pt x="997784" y="223362"/>
                  <a:pt x="997784" y="498892"/>
                </a:cubicBezTo>
                <a:cubicBezTo>
                  <a:pt x="997784" y="774422"/>
                  <a:pt x="774422" y="997784"/>
                  <a:pt x="498892" y="997784"/>
                </a:cubicBezTo>
                <a:cubicBezTo>
                  <a:pt x="223362" y="997784"/>
                  <a:pt x="0" y="774422"/>
                  <a:pt x="0" y="498892"/>
                </a:cubicBez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122" tIns="146122" rIns="146122" bIns="146122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REQUIEMENTS</a:t>
            </a:r>
            <a:endParaRPr lang="en-IN" sz="1200" kern="1200" dirty="0"/>
          </a:p>
        </p:txBody>
      </p:sp>
      <p:sp>
        <p:nvSpPr>
          <p:cNvPr id="28" name="Free-form: Shape 24">
            <a:extLst>
              <a:ext uri="{FF2B5EF4-FFF2-40B4-BE49-F238E27FC236}">
                <a16:creationId xmlns:a16="http://schemas.microsoft.com/office/drawing/2014/main" id="{C1F054DA-C4BE-4E0A-B792-285667697F3A}"/>
              </a:ext>
            </a:extLst>
          </p:cNvPr>
          <p:cNvSpPr/>
          <p:nvPr/>
        </p:nvSpPr>
        <p:spPr>
          <a:xfrm>
            <a:off x="1724102" y="2237955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Operating System </a:t>
            </a:r>
            <a:r>
              <a:rPr lang="en-IN" kern="1200" dirty="0"/>
              <a:t>: Windows 10 (later) </a:t>
            </a:r>
          </a:p>
        </p:txBody>
      </p:sp>
      <p:sp>
        <p:nvSpPr>
          <p:cNvPr id="29" name="Free-form: Shape 42">
            <a:extLst>
              <a:ext uri="{FF2B5EF4-FFF2-40B4-BE49-F238E27FC236}">
                <a16:creationId xmlns:a16="http://schemas.microsoft.com/office/drawing/2014/main" id="{E95D4ACB-C668-4DE4-A40C-ADCBA78836F6}"/>
              </a:ext>
            </a:extLst>
          </p:cNvPr>
          <p:cNvSpPr/>
          <p:nvPr/>
        </p:nvSpPr>
        <p:spPr>
          <a:xfrm>
            <a:off x="1724102" y="3317738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RAM </a:t>
            </a:r>
            <a:r>
              <a:rPr lang="en-IN" kern="1200" dirty="0"/>
              <a:t>: min 2 GB </a:t>
            </a:r>
          </a:p>
        </p:txBody>
      </p:sp>
      <p:sp>
        <p:nvSpPr>
          <p:cNvPr id="30" name="Free-form: Shape 43">
            <a:extLst>
              <a:ext uri="{FF2B5EF4-FFF2-40B4-BE49-F238E27FC236}">
                <a16:creationId xmlns:a16="http://schemas.microsoft.com/office/drawing/2014/main" id="{189E3CF0-02CF-46B7-935C-7B48517F77E6}"/>
              </a:ext>
            </a:extLst>
          </p:cNvPr>
          <p:cNvSpPr/>
          <p:nvPr/>
        </p:nvSpPr>
        <p:spPr>
          <a:xfrm>
            <a:off x="1724102" y="5477304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b="1" kern="1200" dirty="0"/>
              <a:t>Processor </a:t>
            </a:r>
            <a:r>
              <a:rPr lang="en-US" kern="1200" dirty="0"/>
              <a:t>: core i3(or higher) </a:t>
            </a:r>
          </a:p>
        </p:txBody>
      </p:sp>
      <p:sp>
        <p:nvSpPr>
          <p:cNvPr id="31" name="Free-form: Shape 45">
            <a:extLst>
              <a:ext uri="{FF2B5EF4-FFF2-40B4-BE49-F238E27FC236}">
                <a16:creationId xmlns:a16="http://schemas.microsoft.com/office/drawing/2014/main" id="{D731DE3D-E126-4DC9-8D80-02F5616D9443}"/>
              </a:ext>
            </a:extLst>
          </p:cNvPr>
          <p:cNvSpPr/>
          <p:nvPr/>
        </p:nvSpPr>
        <p:spPr>
          <a:xfrm>
            <a:off x="1724102" y="4397521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Hard Disk Space </a:t>
            </a:r>
            <a:r>
              <a:rPr lang="en-IN" kern="1200" dirty="0"/>
              <a:t>: min 20 GB</a:t>
            </a:r>
          </a:p>
        </p:txBody>
      </p:sp>
    </p:spTree>
    <p:extLst>
      <p:ext uri="{BB962C8B-B14F-4D97-AF65-F5344CB8AC3E}">
        <p14:creationId xmlns:p14="http://schemas.microsoft.com/office/powerpoint/2010/main" val="26649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 rot="10800000" flipV="1">
            <a:off x="661181" y="1803796"/>
            <a:ext cx="1038195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User Module: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Enables browsing of the menu, placing orders, and making payments.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Order Processing Module: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Manages the order flow, from receiving to fulfillment.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Inventory Management Module: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Tracks stock levels, updates based on orders, and sends notifications for low-stock items.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Payment Module: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Handles secure transactions and provides payment history for users and administrators. </a:t>
            </a:r>
          </a:p>
        </p:txBody>
      </p:sp>
    </p:spTree>
    <p:extLst>
      <p:ext uri="{BB962C8B-B14F-4D97-AF65-F5344CB8AC3E}">
        <p14:creationId xmlns:p14="http://schemas.microsoft.com/office/powerpoint/2010/main" val="399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34DB-25C5-ADD3-CDFA-B1B0852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CC37-D043-130F-E4E6-184C71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Workflow/Gantt Chart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A6D553-571C-73F9-EA00-161D5795C7F0}"/>
              </a:ext>
            </a:extLst>
          </p:cNvPr>
          <p:cNvSpPr/>
          <p:nvPr/>
        </p:nvSpPr>
        <p:spPr>
          <a:xfrm>
            <a:off x="498096" y="3042147"/>
            <a:ext cx="2017642" cy="276999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3CCEB-DB0D-DBD7-C2C4-8A21B8F388BC}"/>
              </a:ext>
            </a:extLst>
          </p:cNvPr>
          <p:cNvSpPr txBox="1"/>
          <p:nvPr/>
        </p:nvSpPr>
        <p:spPr>
          <a:xfrm>
            <a:off x="498096" y="3035440"/>
            <a:ext cx="2952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bg1"/>
                </a:solidFill>
              </a:rPr>
              <a:t>Entity Relationship</a:t>
            </a:r>
            <a:r>
              <a:rPr lang="en-IN" sz="1200" dirty="0">
                <a:solidFill>
                  <a:schemeClr val="bg1"/>
                </a:solidFill>
              </a:rPr>
              <a:t> Diagram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C0B4EF-7378-430E-D790-FFF787F99A1C}"/>
              </a:ext>
            </a:extLst>
          </p:cNvPr>
          <p:cNvSpPr/>
          <p:nvPr/>
        </p:nvSpPr>
        <p:spPr>
          <a:xfrm>
            <a:off x="1922706" y="3325853"/>
            <a:ext cx="1447798" cy="26413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594681-751F-B5DF-D465-824E618F0358}"/>
              </a:ext>
            </a:extLst>
          </p:cNvPr>
          <p:cNvSpPr/>
          <p:nvPr/>
        </p:nvSpPr>
        <p:spPr>
          <a:xfrm>
            <a:off x="2963001" y="3589989"/>
            <a:ext cx="1164534" cy="257428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14A34-DB06-F5B7-F0F0-7AE2CC7119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1820" y="3847417"/>
            <a:ext cx="1758397" cy="3187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7BD08-4666-0F4E-F845-949EE3DE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9950" y="4150760"/>
            <a:ext cx="1791286" cy="292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ACD66-A787-326F-BE34-F67C0AF718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0740" y="4420711"/>
            <a:ext cx="1755993" cy="286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045D1D-5E14-2496-16A0-90A130FF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072" y="4705228"/>
            <a:ext cx="905210" cy="286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29D57-3B30-19C8-F27E-1F65A07521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80239" y="4986486"/>
            <a:ext cx="1253346" cy="286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417453-20BA-26D9-8ED5-9C7710B94935}"/>
              </a:ext>
            </a:extLst>
          </p:cNvPr>
          <p:cNvSpPr txBox="1"/>
          <p:nvPr/>
        </p:nvSpPr>
        <p:spPr>
          <a:xfrm>
            <a:off x="1932644" y="3332560"/>
            <a:ext cx="144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Data Flow Diagram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9705F-8D12-05A7-75FA-D736FCC64D89}"/>
              </a:ext>
            </a:extLst>
          </p:cNvPr>
          <p:cNvSpPr txBox="1"/>
          <p:nvPr/>
        </p:nvSpPr>
        <p:spPr>
          <a:xfrm>
            <a:off x="2953702" y="3589988"/>
            <a:ext cx="1164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EC086-2BF3-A3C7-9C7F-C6F68C9487AC}"/>
              </a:ext>
            </a:extLst>
          </p:cNvPr>
          <p:cNvSpPr txBox="1"/>
          <p:nvPr/>
        </p:nvSpPr>
        <p:spPr>
          <a:xfrm>
            <a:off x="3971819" y="3877289"/>
            <a:ext cx="175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Database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717-F600-2C11-B398-1554418A7103}"/>
              </a:ext>
            </a:extLst>
          </p:cNvPr>
          <p:cNvSpPr txBox="1"/>
          <p:nvPr/>
        </p:nvSpPr>
        <p:spPr>
          <a:xfrm>
            <a:off x="5229950" y="4150760"/>
            <a:ext cx="1758398" cy="28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Back-End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2480D2-0BAC-971C-47DC-9024218B2000}"/>
              </a:ext>
            </a:extLst>
          </p:cNvPr>
          <p:cNvSpPr txBox="1"/>
          <p:nvPr/>
        </p:nvSpPr>
        <p:spPr>
          <a:xfrm>
            <a:off x="6430740" y="4420711"/>
            <a:ext cx="1758398" cy="28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Front-End Development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FA6A7E-4B12-D191-C762-DF6BD48D5F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46933" y="5260864"/>
            <a:ext cx="1039750" cy="286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107D0-F080-0B8A-1FFC-90005FB483DD}"/>
              </a:ext>
            </a:extLst>
          </p:cNvPr>
          <p:cNvSpPr txBox="1"/>
          <p:nvPr/>
        </p:nvSpPr>
        <p:spPr>
          <a:xfrm>
            <a:off x="8135072" y="4706939"/>
            <a:ext cx="1758398" cy="28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47BC87-CA53-4DDD-3579-089A4E10CFC3}"/>
              </a:ext>
            </a:extLst>
          </p:cNvPr>
          <p:cNvSpPr txBox="1"/>
          <p:nvPr/>
        </p:nvSpPr>
        <p:spPr>
          <a:xfrm>
            <a:off x="8880239" y="4984775"/>
            <a:ext cx="1758398" cy="28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System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AFB3-76B4-6144-34DD-F54CA784705F}"/>
              </a:ext>
            </a:extLst>
          </p:cNvPr>
          <p:cNvSpPr txBox="1"/>
          <p:nvPr/>
        </p:nvSpPr>
        <p:spPr>
          <a:xfrm>
            <a:off x="9946933" y="5253703"/>
            <a:ext cx="10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Deployment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2190BF-FFD9-D086-6F44-C42AF9EB2775}"/>
              </a:ext>
            </a:extLst>
          </p:cNvPr>
          <p:cNvCxnSpPr>
            <a:cxnSpLocks/>
          </p:cNvCxnSpPr>
          <p:nvPr/>
        </p:nvCxnSpPr>
        <p:spPr>
          <a:xfrm>
            <a:off x="955294" y="2470449"/>
            <a:ext cx="2872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D6A37C-60B4-4234-3F6E-14B39D4929C2}"/>
              </a:ext>
            </a:extLst>
          </p:cNvPr>
          <p:cNvCxnSpPr>
            <a:cxnSpLocks/>
          </p:cNvCxnSpPr>
          <p:nvPr/>
        </p:nvCxnSpPr>
        <p:spPr>
          <a:xfrm>
            <a:off x="4620670" y="3312439"/>
            <a:ext cx="302365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238E6-78E0-D100-757A-7F7FBB15F925}"/>
              </a:ext>
            </a:extLst>
          </p:cNvPr>
          <p:cNvCxnSpPr>
            <a:cxnSpLocks/>
          </p:cNvCxnSpPr>
          <p:nvPr/>
        </p:nvCxnSpPr>
        <p:spPr>
          <a:xfrm>
            <a:off x="8612898" y="4145903"/>
            <a:ext cx="21965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AAE626-A640-A444-7F1F-4A0E3D64635D}"/>
              </a:ext>
            </a:extLst>
          </p:cNvPr>
          <p:cNvCxnSpPr/>
          <p:nvPr/>
        </p:nvCxnSpPr>
        <p:spPr>
          <a:xfrm>
            <a:off x="3827703" y="2460510"/>
            <a:ext cx="0" cy="3279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395B08-B403-34DC-2395-CD50EA2E9845}"/>
              </a:ext>
            </a:extLst>
          </p:cNvPr>
          <p:cNvCxnSpPr/>
          <p:nvPr/>
        </p:nvCxnSpPr>
        <p:spPr>
          <a:xfrm>
            <a:off x="955294" y="2460510"/>
            <a:ext cx="0" cy="3279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9BE59E-F2CD-4447-98B9-99768604F6F4}"/>
              </a:ext>
            </a:extLst>
          </p:cNvPr>
          <p:cNvCxnSpPr>
            <a:cxnSpLocks/>
          </p:cNvCxnSpPr>
          <p:nvPr/>
        </p:nvCxnSpPr>
        <p:spPr>
          <a:xfrm>
            <a:off x="4620670" y="3305975"/>
            <a:ext cx="0" cy="3770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1CCDB1-7D13-8BB1-1AD6-4C85A99898AE}"/>
              </a:ext>
            </a:extLst>
          </p:cNvPr>
          <p:cNvCxnSpPr/>
          <p:nvPr/>
        </p:nvCxnSpPr>
        <p:spPr>
          <a:xfrm>
            <a:off x="7649940" y="3296036"/>
            <a:ext cx="0" cy="3904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732424-544E-5A0D-C039-8E18CF3BBA76}"/>
              </a:ext>
            </a:extLst>
          </p:cNvPr>
          <p:cNvCxnSpPr/>
          <p:nvPr/>
        </p:nvCxnSpPr>
        <p:spPr>
          <a:xfrm flipV="1">
            <a:off x="4620670" y="3312439"/>
            <a:ext cx="0" cy="134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7ABA6D-1524-6CC8-F68F-75EAB5BF32B7}"/>
              </a:ext>
            </a:extLst>
          </p:cNvPr>
          <p:cNvCxnSpPr/>
          <p:nvPr/>
        </p:nvCxnSpPr>
        <p:spPr>
          <a:xfrm>
            <a:off x="8612898" y="4131466"/>
            <a:ext cx="0" cy="36170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FD8431-D630-37E0-9358-40AC1A6BD293}"/>
              </a:ext>
            </a:extLst>
          </p:cNvPr>
          <p:cNvCxnSpPr/>
          <p:nvPr/>
        </p:nvCxnSpPr>
        <p:spPr>
          <a:xfrm>
            <a:off x="10809447" y="4131466"/>
            <a:ext cx="0" cy="36170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CA2684-5048-3BFF-6691-F8B00A9EB46D}"/>
              </a:ext>
            </a:extLst>
          </p:cNvPr>
          <p:cNvSpPr txBox="1"/>
          <p:nvPr/>
        </p:nvSpPr>
        <p:spPr>
          <a:xfrm>
            <a:off x="1506917" y="1998469"/>
            <a:ext cx="29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DESIGN PHASE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110BD4-9B15-269C-BF59-C85A1BFBCC74}"/>
              </a:ext>
            </a:extLst>
          </p:cNvPr>
          <p:cNvSpPr txBox="1"/>
          <p:nvPr/>
        </p:nvSpPr>
        <p:spPr>
          <a:xfrm>
            <a:off x="4851017" y="2857052"/>
            <a:ext cx="29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IMPLEMENTATION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B3DCC-F816-D739-59B3-B108E17A9433}"/>
              </a:ext>
            </a:extLst>
          </p:cNvPr>
          <p:cNvSpPr txBox="1"/>
          <p:nvPr/>
        </p:nvSpPr>
        <p:spPr>
          <a:xfrm>
            <a:off x="8539079" y="3506244"/>
            <a:ext cx="2511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5"/>
                </a:solidFill>
              </a:rPr>
              <a:t>TESTING &amp; DEPLOYMENT </a:t>
            </a:r>
          </a:p>
          <a:p>
            <a:pPr algn="ctr"/>
            <a:r>
              <a:rPr lang="en-IN" sz="1600" dirty="0">
                <a:solidFill>
                  <a:schemeClr val="accent5"/>
                </a:solidFill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391766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456B-10C1-3CA8-CD0A-6D1E5E0B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D13F-5FC6-2321-088E-1FD93899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C024B-EB8F-6A04-091E-94AAF131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just">
              <a:lnSpc>
                <a:spcPct val="12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effectLst/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Menu</a:t>
            </a:r>
            <a:r>
              <a:rPr lang="en-US" kern="100" dirty="0">
                <a:effectLst/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:  Display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menu of foods, highlight popular items, and track any changes in offerings based on customer preferences.</a:t>
            </a:r>
          </a:p>
          <a:p>
            <a:pPr marL="0" lvl="0" indent="0" algn="just">
              <a:buNone/>
              <a:tabLst>
                <a:tab pos="457200" algn="l"/>
              </a:tabLst>
            </a:pPr>
            <a:endParaRPr lang="en-US" kern="100" dirty="0">
              <a:effectLst/>
              <a:latin typeface="Times New Roman" pitchFamily="18" charset="0"/>
              <a:ea typeface="Aptos" panose="020B0004020202020204" pitchFamily="34" charset="0"/>
              <a:cs typeface="Times New Roman" pitchFamily="18" charset="0"/>
            </a:endParaRP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Order History 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Summarize orders, such as peak ordering times or frequently purchased items. This data can help with inventory and staffing decisions.</a:t>
            </a:r>
          </a:p>
          <a:p>
            <a:pPr marL="0" lvl="0" indent="0" algn="just">
              <a:buNone/>
              <a:tabLst>
                <a:tab pos="457200" algn="l"/>
              </a:tabLst>
            </a:pPr>
            <a:endParaRPr lang="en-US" b="1" kern="100" dirty="0">
              <a:latin typeface="Times New Roman" pitchFamily="18" charset="0"/>
              <a:ea typeface="Aptos" panose="020B0004020202020204" pitchFamily="34" charset="0"/>
              <a:cs typeface="Times New Roman" pitchFamily="18" charset="0"/>
            </a:endParaRP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effectLst/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Customer Feedback: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Present aggregated feedback data, highlight common themes, and summarize satisfaction ratings. Include action taken based on feedback.</a:t>
            </a:r>
          </a:p>
          <a:p>
            <a:pPr marL="0" lvl="0" indent="0" algn="just">
              <a:buNone/>
              <a:tabLst>
                <a:tab pos="457200" algn="l"/>
              </a:tabLst>
            </a:pPr>
            <a:endParaRPr lang="en-US" b="1" kern="100" dirty="0">
              <a:effectLst/>
              <a:latin typeface="Times New Roman" pitchFamily="18" charset="0"/>
              <a:ea typeface="Aptos" panose="020B0004020202020204" pitchFamily="34" charset="0"/>
              <a:cs typeface="Times New Roman" pitchFamily="18" charset="0"/>
            </a:endParaRP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Contact</a:t>
            </a:r>
            <a:r>
              <a:rPr lang="en-US" kern="100" dirty="0">
                <a:latin typeface="Times New Roman" pitchFamily="18" charset="0"/>
                <a:ea typeface="Aptos" panose="020B0004020202020204" pitchFamily="34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Provide phone numbers, email addresses, and social media links. List the canteen’s operating hours.</a:t>
            </a:r>
            <a:endParaRPr lang="en-US" kern="100" dirty="0">
              <a:effectLst/>
              <a:latin typeface="Times New Roman" pitchFamily="18" charset="0"/>
              <a:ea typeface="Aptos" panose="020B0004020202020204" pitchFamily="34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647</Words>
  <Application>Microsoft Office PowerPoint</Application>
  <PresentationFormat>Widescreen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Arial Rounded MT Bold</vt:lpstr>
      <vt:lpstr>Montserrat</vt:lpstr>
      <vt:lpstr>Times New Roman</vt:lpstr>
      <vt:lpstr>Wingdings</vt:lpstr>
      <vt:lpstr>Office Theme</vt:lpstr>
      <vt:lpstr>Mini Project-I (K24MCA18P) Odd Semester Session 2024-25</vt:lpstr>
      <vt:lpstr>Content</vt:lpstr>
      <vt:lpstr>Introduction</vt:lpstr>
      <vt:lpstr>Literature Review</vt:lpstr>
      <vt:lpstr>Objective of the Project</vt:lpstr>
      <vt:lpstr>Technology</vt:lpstr>
      <vt:lpstr>Modules</vt:lpstr>
      <vt:lpstr>Workflow/Gantt Chart</vt:lpstr>
      <vt:lpstr>Reports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 (K24MCA18P) Odd Semester Session 2024-25</dc:title>
  <dc:creator>Apoorv Jain</dc:creator>
  <cp:lastModifiedBy>Nishant Raikwar</cp:lastModifiedBy>
  <cp:revision>70</cp:revision>
  <dcterms:created xsi:type="dcterms:W3CDTF">2024-09-12T08:34:15Z</dcterms:created>
  <dcterms:modified xsi:type="dcterms:W3CDTF">2024-12-23T04:53:35Z</dcterms:modified>
</cp:coreProperties>
</file>